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Average"/>
      <p:regular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C3BD08-5B65-4FF3-B9A2-6C95DDB8168F}">
  <a:tblStyle styleId="{5CC3BD08-5B65-4FF3-B9A2-6C95DDB816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EA3A89E-125A-41B8-B2F6-F3F0944370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Averag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q.intel.com/submarine-drone-from-seabed-dives-into-the-deep-ocean-of-data/" TargetMode="External"/><Relationship Id="rId3" Type="http://schemas.openxmlformats.org/officeDocument/2006/relationships/hyperlink" Target="http://www.whoi.edu/main/copyright" TargetMode="External"/><Relationship Id="rId4" Type="http://schemas.openxmlformats.org/officeDocument/2006/relationships/hyperlink" Target="https://www.hagmannreport.com/from-the-wires/it-begins-us-to-launch-submarine-drones-in-south-china-sea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hphotovideo.com/bnh/controller/home?A=details&amp;O=&amp;Q=&amp;ap=y&amp;c3api=1876%2C%7Bcreative%7D%2C%7Bkeyword%7D&amp;gclid=CjwKCAiA3o7RBRBfEiwAZMtSCVl0U3K_m5zGTS6AeQIbg2DIQ0qHS152w23dhk2ggUe82kAHVHidcxoCSOsQAvD_BwE&amp;is=REG&amp;sku=1033864" TargetMode="External"/><Relationship Id="rId3" Type="http://schemas.openxmlformats.org/officeDocument/2006/relationships/hyperlink" Target="https://www.westmarine.com/buy/aquabotix--hydroview-pro-7m-mini-rov-with-camera--15710767?cm_mmc=PS-_-Google-_-GSC%2520-%2520Product%2520Type-_-15710767&amp;product_id=15710767&amp;adpos=1o4&amp;creative=108421552444&amp;device=c&amp;matchtype=&amp;network=g&amp;mrkgadid=3076578738&amp;mrkgcl=481&amp;rkg_id=h-4b8a322111b94a421e4a76b354b806bf_t-1512354461&amp;gclid=CjwKCAiA3o7RBRBfEiwAZMtSCdzf0lWLkEpUwOS1LA0YqxcqKphnrM7r4JCYPXhTc5wfVZyyO4VafxoC1QEQAvD_BwE" TargetMode="External"/><Relationship Id="rId4" Type="http://schemas.openxmlformats.org/officeDocument/2006/relationships/hyperlink" Target="http://www.robotshop.com/en/endura-sle-remote-operated-underwater-vehicle-arm.html?gclid=CjwKCAiA3o7RBRBfEiwAZMtSCV4Ng71rpLtBh7QRiws9pTYE4oPC43gB-bmmJddO4Qs2SuCHEfYiyRoC9MQQAvD_Bw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0f8a9b00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0f8a9b0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AMOEBA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d750cca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d750cca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VENEZUELA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vs. piston? → from that book walker gave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communication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issues we’ve had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Peristaltic Liquid Pump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Designed to work well with water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Motor voltage of 12V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Flow rate of 100mL/min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0f8a9b0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0f8a9b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DAMINO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NEEDS PICS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Wirelessly communication Arduino and submarine drone via seawater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One-way communication between operator and drone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Three  types of communications systems considered initially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Radio Frequency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Optical Communication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SONAR (Sound And Navigation Ranging) Technology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8a8a531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8a8a531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THESE TITLES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29f7b3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29f7b3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Yield stress of PVC 8 ksi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29f7b3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29f7b3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28090187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2809018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DAMINO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NEEDS PICS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Wirelessly communication Arduino and submarine drone via seawater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One-way communication between operator and drone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Three  types of communications systems considered initially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Radio Frequency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Optical Communication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SONAR (Sound And Navigation Ranging) Technology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d750cca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d750cca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final design is at the end of this semester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28090187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28090187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final design is at the end of this semester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1010eef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1010eef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drilling a hole at the end of the cap that will connect the water </a:t>
            </a:r>
            <a:r>
              <a:rPr lang="en"/>
              <a:t>piping to a valve which will allow water</a:t>
            </a:r>
            <a:r>
              <a:rPr lang="en"/>
              <a:t> to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Piston and pipe will act like a syringe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1010eef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1010eef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AMOEBA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A submarine control its buoyancy to dive and resurface at will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Positive buoyancy: overall density less than that of surrounding water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Negative buoyancy: overall density greater than that of surrounding water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To create positive buoyancy, the ballast tanks must fill with air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To create negative buoyancy, the ballast tanks must release air and take on water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To resurface, ballasts must be filled with compressed air to expel water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2a666b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2a666b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28090187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2809018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will be talking about the communications system of our design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d750cca8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d750cca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As previously mentioned, most underwater drones are designed to be either autonomous (AUV) or remotely operated with a tether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We want to create a submarine drone that is remotely operated from the surface of the water wirelesslly, so no tether.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3 basic types of communications are ...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  <a:highlight>
                  <a:srgbClr val="FFFF00"/>
                </a:highlight>
              </a:rPr>
              <a:t>RADIO FREQ</a:t>
            </a:r>
            <a:endParaRPr sz="1000">
              <a:solidFill>
                <a:srgbClr val="010101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Electronmagnetic sigals (which have high frequencies and large band width at shorter distances ) cannote penetrate and propogate in deep underwater envrionments… attenuated in the water 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  <a:highlight>
                  <a:srgbClr val="FFFF00"/>
                </a:highlight>
              </a:rPr>
              <a:t>LIGHT</a:t>
            </a:r>
            <a:endParaRPr sz="1000">
              <a:solidFill>
                <a:srgbClr val="010101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LIGHT doesnt require a medium to travel, therefore when it passes through a medium (like water) it slows down significantly.wont beable to see it past a certain depth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Underwater, light is affected by: ,Depth, Subject distance,Weather and surface conditions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Water is approximately 800 times denser than air, and this density absorbs light - quickly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  <a:highlight>
                  <a:srgbClr val="FFFF00"/>
                </a:highlight>
              </a:rPr>
              <a:t>SONAR</a:t>
            </a:r>
            <a:endParaRPr sz="1000">
              <a:solidFill>
                <a:srgbClr val="010101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Ideal because sound travels faster in water than in air, because it requires a medium. Good for long distance 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Available SONAR tech is expensive (marine grade), (would max out budget ) or not suitable for water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10101"/>
                </a:solidFill>
              </a:rPr>
              <a:t>Therefore we will create out own SONAR communication system</a:t>
            </a:r>
            <a:endParaRPr sz="1000">
              <a:solidFill>
                <a:srgbClr val="01010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d750cca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d750cca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THIS TEST TO SEE TEST HOW OUR SOUND INPUT COULD PRODUCE A DESIRED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DIFFICULTIES WITH THE NOT SO LOUD BUZZER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NOT SENSITIVE ENOUGH MICROPHONE SENSOR (UNIDIRECTIONAL MICROPHONE SENSOR)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HOW INITIALLY DID DIGITAL INPUT AND GOT REALLY BAD INPUT SIGNAL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ON ANALOG INPUT AND ACHIEVED MUCH BETTER INPUT SIGNAL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28090187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28090187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OUR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PRETTY WELL BUT AGAIN WE NEED BETTER COMPONENTS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ORDER A BETTER BUZZER AND USE AN OP AMP TO AMPLIFY THE SIGNAL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WOULD ALSO LIKE TO ORDER A MORE SENSITIVE </a:t>
            </a:r>
            <a:r>
              <a:rPr lang="en"/>
              <a:t>OMNIDIRECTIONAL MICROPHONE SENSOR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d750cca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d750cca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Pipe- 304 stainless steel threaded pipe fitting   $20.14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Standard-Wall 304/304L Stainless Steel Pipe Nipple $9.40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Actuator- Miniature Linear Motion Series $70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O-Rings-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4’’ PVC Pipe caps = $6.00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4’’X2’ PVC Pipe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0f8a9b00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0f8a9b00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DAMINO/ KITHA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d750cca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d750cca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VENEZUELA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0f8a9b00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0f8a9b00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1010eef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1010eef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AMOEBA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https://iq.intel.com/submarine-drone-from-seabed-dives-into-the-deep-ocean-of-data/</a:t>
            </a:r>
            <a:r>
              <a:rPr lang="en"/>
              <a:t>   </a:t>
            </a:r>
            <a:r>
              <a:rPr lang="en" sz="135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endParaRPr sz="13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  <a:highlight>
                  <a:srgbClr val="FFFF00"/>
                </a:highlight>
              </a:rPr>
              <a:t>1st picture =</a:t>
            </a:r>
            <a:r>
              <a:rPr lang="en" sz="1400" u="sng">
                <a:solidFill>
                  <a:srgbClr val="0071C5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SeaBED</a:t>
            </a:r>
            <a:r>
              <a:rPr lang="en" sz="1400">
                <a:solidFill>
                  <a:srgbClr val="111111"/>
                </a:solidFill>
                <a:highlight>
                  <a:srgbClr val="FFFF00"/>
                </a:highlight>
              </a:rPr>
              <a:t> team — comprised of scientists from the United States, the United Kingdom and Australia — released their impressively rendered high-resolution 3D maps of Antarctic sea ice.</a:t>
            </a:r>
            <a:endParaRPr sz="1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https://www.hagmannreport.com/from-the-wires/it-begins-us-to-launch-submarine-drones-in-south-china-sea/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00"/>
                </a:highlight>
              </a:rPr>
              <a:t>2nd picture = US navy submarine drone that was launched into the south china sea </a:t>
            </a:r>
            <a:endParaRPr sz="1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WORDS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ANOTHER SLIDE… TALK MORE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Autonomous underwater vehicles (AUV) are popular for industrial uses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Examples of AUV applications: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Surveying infrastructure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Ocean mapping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US Navy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There are also Unmanned Underwater Vehicles (UUV) in the market for professional use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Typically more expensive than UUV intended for recreational use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d750cca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d750cca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https://www.bhphotovideo.com/bnh/controller/home?A=details&amp;O=&amp;Q=&amp;ap=y&amp;c3api=1876%2C%7Bcreative%7D%2C%7Bkeyword%7D&amp;gclid=CjwKCAiA3o7RBRBfEiwAZMtSCVl0U3K_m5zGTS6AeQIbg2DIQ0qHS152w23dhk2ggUe82kAHVHidcxoCSOsQAvD_BwE&amp;is=REG&amp;sku=1033864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estmarine.com/buy/aquabotix--hydroview-pro-7m-mini-rov-with-camera--15710767?cm_mmc=PS-_-Google-_-GSC%2520-%2520Product%2520Type-_-15710767&amp;product_id=15710767&amp;adpos=1o4&amp;creative=108421552444&amp;device=c&amp;matchtype=&amp;network=g&amp;mrkgadid=3076578738&amp;mrkgcl=481&amp;rkg_id=h-4b8a322111b94a421e4a76b354b806bf_t-1512354461&amp;gclid=CjwKCAiA3o7RBRBfEiwAZMtSCdzf0lWLkEpUwOS1LA0YqxcqKphnrM7r4JCYPXhTc5wfVZyyO4VafxoC1QEQAvD_Bw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http://www.robotshop.com/en/endura-sle-remote-operated-underwater-vehicle-arm.html?gclid=CjwKCAiA3o7RBRBfEiwAZMtSCV4Ng71rpLtBh7QRiws9pTYE4oPC43gB-bmmJddO4Qs2SuCHEfYiyRoC9MQQAvD_BwE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2b0832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2b0832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2b0832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2b0832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010eef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1010eef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VENEZUELA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750cca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d750cca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VENEZUELA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f8a9b0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0f8a9b0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NEW PIC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PARTITIONS AND AXIS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many words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Current design follow cylindrical shape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Will use pump to expel water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Ballast tanks located on either end of the cylinder body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Inner compartment open for pump and communication system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Inner wall separating the ballast tank and body of the drone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Design density must be below 1029 kg/m</a:t>
            </a:r>
            <a:r>
              <a:rPr baseline="30000" lang="en" sz="120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to float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wcbMHsXyh4UMQLwO7yugM3HDv1dndNEc/view" TargetMode="External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9950" y="839963"/>
            <a:ext cx="84648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Unmanned Submarine Drone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9649" y="2183250"/>
            <a:ext cx="3714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Kathia Coronado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Edbin Gonzalez-Calderon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Damiano Falanga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Alexandra Santelli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Veronica Valerio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375" y="4493771"/>
            <a:ext cx="168797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63" y="2626950"/>
            <a:ext cx="7524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850" y="1692450"/>
            <a:ext cx="3599925" cy="240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3"/>
          <p:cNvGrpSpPr/>
          <p:nvPr/>
        </p:nvGrpSpPr>
        <p:grpSpPr>
          <a:xfrm>
            <a:off x="8416995" y="3"/>
            <a:ext cx="633547" cy="739876"/>
            <a:chOff x="7495350" y="372975"/>
            <a:chExt cx="707400" cy="804475"/>
          </a:xfrm>
        </p:grpSpPr>
        <p:sp>
          <p:nvSpPr>
            <p:cNvPr id="65" name="Google Shape;65;p13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7901199" y="597688"/>
            <a:ext cx="633547" cy="739876"/>
            <a:chOff x="7495350" y="372975"/>
            <a:chExt cx="707400" cy="804475"/>
          </a:xfrm>
        </p:grpSpPr>
        <p:sp>
          <p:nvSpPr>
            <p:cNvPr id="69" name="Google Shape;69;p13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 rot="-3710054">
            <a:off x="8561491" y="1044267"/>
            <a:ext cx="646668" cy="725032"/>
            <a:chOff x="7495350" y="372975"/>
            <a:chExt cx="707400" cy="804475"/>
          </a:xfrm>
        </p:grpSpPr>
        <p:sp>
          <p:nvSpPr>
            <p:cNvPr id="73" name="Google Shape;73;p13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ub (3).jpg"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00" y="1495825"/>
            <a:ext cx="6610792" cy="31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" name="Google Shape;179;p22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80" name="Google Shape;180;p22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2"/>
          <p:cNvSpPr txBox="1"/>
          <p:nvPr>
            <p:ph type="title"/>
          </p:nvPr>
        </p:nvSpPr>
        <p:spPr>
          <a:xfrm>
            <a:off x="453300" y="357320"/>
            <a:ext cx="77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Design: Water Flow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189" name="Google Shape;189;p23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3"/>
          <p:cNvSpPr txBox="1"/>
          <p:nvPr/>
        </p:nvSpPr>
        <p:spPr>
          <a:xfrm>
            <a:off x="453300" y="1463463"/>
            <a:ext cx="54081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Determine component compatibility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Pump vs. Piston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Piston is smaller, more powerful but more difficult to construct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Pump is easily available but not strong enough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Issues with communication system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Pings not sharp enough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Sound sensor not sensitive enough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275" y="1522650"/>
            <a:ext cx="2755854" cy="293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Challenges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4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201" name="Google Shape;201;p24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645175" y="1290950"/>
            <a:ext cx="46134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976" y="1613976"/>
            <a:ext cx="5394050" cy="3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Hull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214" name="Google Shape;214;p25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5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Hoop Stress and Buckling Analysis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0" y="1275313"/>
            <a:ext cx="41814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00" y="1275325"/>
            <a:ext cx="41153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154" y="1477886"/>
            <a:ext cx="4725094" cy="279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6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227" name="Google Shape;227;p26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6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Hoop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Stress Analysis of Hull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554325" y="1362000"/>
            <a:ext cx="37629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Boundary conditions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Half a hull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Longitudinal plane of symmetry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End caps not included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Conservative result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Tetrahedral mesh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1 inch nominal size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Loading conditions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Internal pressure: 14.7 psi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External pressure: 19.6 psi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791509" y="4309800"/>
            <a:ext cx="35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Max Stress is 86.5 psi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250" y="1451125"/>
            <a:ext cx="4780900" cy="279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7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240" name="Google Shape;240;p27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7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Buckling Analysis of Hull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4791509" y="4309800"/>
            <a:ext cx="35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(FOS: 116.2)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54325" y="1362000"/>
            <a:ext cx="37629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Boundary conditions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Half a hull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Longitudinal plane of symmetry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End caps not included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Conservative result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Tetrahedral mesh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1 inch nominal size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Loading conditions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Internal pressure: 14.7 psi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External pressure: 19.6 psi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8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251" name="Google Shape;251;p28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975" y="1548325"/>
            <a:ext cx="5394051" cy="3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Equipment Frame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9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262" name="Google Shape;262;p29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425" y="1073425"/>
            <a:ext cx="6018949" cy="390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Layout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425" y="1073425"/>
            <a:ext cx="6018949" cy="3907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0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274" name="Google Shape;274;p3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0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Water Ejection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2597250" y="3442025"/>
            <a:ext cx="3949500" cy="148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1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285" name="Google Shape;285;p31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475" y="1493950"/>
            <a:ext cx="5213050" cy="283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1"/>
          <p:cNvCxnSpPr>
            <a:stCxn id="291" idx="3"/>
          </p:cNvCxnSpPr>
          <p:nvPr/>
        </p:nvCxnSpPr>
        <p:spPr>
          <a:xfrm flipH="1" rot="10800000">
            <a:off x="1728675" y="2998475"/>
            <a:ext cx="798900" cy="144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1"/>
          <p:cNvSpPr txBox="1"/>
          <p:nvPr/>
        </p:nvSpPr>
        <p:spPr>
          <a:xfrm>
            <a:off x="642075" y="4149575"/>
            <a:ext cx="1086600" cy="587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Threaded Pipe Fitting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2" name="Google Shape;292;p31"/>
          <p:cNvCxnSpPr>
            <a:stCxn id="293" idx="3"/>
          </p:cNvCxnSpPr>
          <p:nvPr/>
        </p:nvCxnSpPr>
        <p:spPr>
          <a:xfrm>
            <a:off x="1635375" y="2372375"/>
            <a:ext cx="1739100" cy="49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1"/>
          <p:cNvSpPr txBox="1"/>
          <p:nvPr/>
        </p:nvSpPr>
        <p:spPr>
          <a:xfrm>
            <a:off x="642075" y="2078675"/>
            <a:ext cx="993300" cy="587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Stainless Steel Pipe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4" name="Google Shape;294;p31"/>
          <p:cNvCxnSpPr/>
          <p:nvPr/>
        </p:nvCxnSpPr>
        <p:spPr>
          <a:xfrm rot="10800000">
            <a:off x="4473950" y="2950925"/>
            <a:ext cx="13800" cy="153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1"/>
          <p:cNvSpPr txBox="1"/>
          <p:nvPr/>
        </p:nvSpPr>
        <p:spPr>
          <a:xfrm>
            <a:off x="4127150" y="4480925"/>
            <a:ext cx="707400" cy="364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Piston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6" name="Google Shape;296;p31"/>
          <p:cNvCxnSpPr/>
          <p:nvPr/>
        </p:nvCxnSpPr>
        <p:spPr>
          <a:xfrm rot="10800000">
            <a:off x="5819775" y="2943975"/>
            <a:ext cx="1680300" cy="21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1"/>
          <p:cNvSpPr txBox="1"/>
          <p:nvPr/>
        </p:nvSpPr>
        <p:spPr>
          <a:xfrm>
            <a:off x="7500075" y="2950925"/>
            <a:ext cx="867600" cy="364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Actuator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Water Ejection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82" name="Google Shape;82;p14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594825" y="1509675"/>
            <a:ext cx="4716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S</a:t>
            </a:r>
            <a:r>
              <a:rPr lang="en" sz="1800">
                <a:solidFill>
                  <a:srgbClr val="FFFFFF"/>
                </a:solidFill>
              </a:rPr>
              <a:t>ubmarines control buoyancy to dive and resurface</a:t>
            </a:r>
            <a:endParaRPr sz="18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Positive buoyancy</a:t>
            </a:r>
            <a:endParaRPr sz="1600"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Air fills ballast tank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Negative buoyancy</a:t>
            </a:r>
            <a:endParaRPr sz="1600"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Ballast tank takes in water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To </a:t>
            </a:r>
            <a:r>
              <a:rPr lang="en" sz="1600">
                <a:solidFill>
                  <a:srgbClr val="FFFFFF"/>
                </a:solidFill>
              </a:rPr>
              <a:t>Resurface </a:t>
            </a:r>
            <a:endParaRPr sz="1600"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Compressed air </a:t>
            </a:r>
            <a:r>
              <a:rPr lang="en">
                <a:solidFill>
                  <a:srgbClr val="FFFFFF"/>
                </a:solidFill>
              </a:rPr>
              <a:t>expels</a:t>
            </a:r>
            <a:r>
              <a:rPr lang="en">
                <a:solidFill>
                  <a:srgbClr val="FFFFFF"/>
                </a:solidFill>
              </a:rPr>
              <a:t> water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475" y="1605625"/>
            <a:ext cx="3725775" cy="21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Introduction: How do Submarines Work?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91450" y="1552500"/>
            <a:ext cx="425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Ballast Tank Cap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Material: 304 Stainless Steel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Pressure: 150 psi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Outer Diameter: 2.98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Length: 1.77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Ballast Tank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Material: 304 Stainless Steel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Outer Diameter: 2.375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Inner Diameter: 2.067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Length: 3 inches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32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306" name="Google Shape;306;p32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4513125" y="1658200"/>
            <a:ext cx="425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Actuator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Closed Length: 3.22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Stroke Length: 1.18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Voltage: 12V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 Speed: 1 inch per second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Piston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3-D Printed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Diameter: 2 inches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Length: 1 inch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Specification of Water Ejection Systems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3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316" name="Google Shape;316;p33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3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Communications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425" y="1073425"/>
            <a:ext cx="6018949" cy="390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/>
          <p:nvPr/>
        </p:nvSpPr>
        <p:spPr>
          <a:xfrm>
            <a:off x="2725875" y="2412250"/>
            <a:ext cx="3370800" cy="122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9" name="Google Shape;329;p34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330" name="Google Shape;330;p34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350" y="1520039"/>
            <a:ext cx="2549900" cy="28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453300" y="1317825"/>
            <a:ext cx="5574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Wireless/Untethered Communication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Remote Controlled Operation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■"/>
            </a:pPr>
            <a:r>
              <a:rPr lang="en" sz="1800">
                <a:solidFill>
                  <a:schemeClr val="dk1"/>
                </a:solidFill>
              </a:rPr>
              <a:t>Up, Down, Left, Right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Initial Considerations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Radio Frequency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Visible Light Communication (VLC)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Sound Navigation &amp; Ranging (SONAR)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</a:rPr>
              <a:t>Custom SONAR communication System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Transponder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</a:rPr>
              <a:t>Receiver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35" name="Google Shape;335;p34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Communications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5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341" name="Google Shape;341;p35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025" y="1030850"/>
            <a:ext cx="3007525" cy="41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Communications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08" y="1548000"/>
            <a:ext cx="5094716" cy="3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97025" y="1076925"/>
            <a:ext cx="4730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Sound INPUT - Light OUTPUT Test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6" title="YELLOWsUBMARI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549" y="1405576"/>
            <a:ext cx="4740750" cy="355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6"/>
          <p:cNvGrpSpPr/>
          <p:nvPr/>
        </p:nvGrpSpPr>
        <p:grpSpPr>
          <a:xfrm>
            <a:off x="7626900" y="143525"/>
            <a:ext cx="1621394" cy="4987050"/>
            <a:chOff x="7626900" y="143525"/>
            <a:chExt cx="1621394" cy="4987050"/>
          </a:xfrm>
        </p:grpSpPr>
        <p:grpSp>
          <p:nvGrpSpPr>
            <p:cNvPr id="357" name="Google Shape;357;p36"/>
            <p:cNvGrpSpPr/>
            <p:nvPr/>
          </p:nvGrpSpPr>
          <p:grpSpPr>
            <a:xfrm>
              <a:off x="8202850" y="143525"/>
              <a:ext cx="707400" cy="804475"/>
              <a:chOff x="7495350" y="372975"/>
              <a:chExt cx="707400" cy="804475"/>
            </a:xfrm>
          </p:grpSpPr>
          <p:sp>
            <p:nvSpPr>
              <p:cNvPr id="358" name="Google Shape;358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36"/>
            <p:cNvGrpSpPr/>
            <p:nvPr/>
          </p:nvGrpSpPr>
          <p:grpSpPr>
            <a:xfrm>
              <a:off x="7626900" y="793400"/>
              <a:ext cx="707400" cy="804475"/>
              <a:chOff x="7495350" y="372975"/>
              <a:chExt cx="707400" cy="804475"/>
            </a:xfrm>
          </p:grpSpPr>
          <p:sp>
            <p:nvSpPr>
              <p:cNvPr id="362" name="Google Shape;362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36"/>
            <p:cNvGrpSpPr/>
            <p:nvPr/>
          </p:nvGrpSpPr>
          <p:grpSpPr>
            <a:xfrm rot="-3671849">
              <a:off x="8371694" y="1270689"/>
              <a:ext cx="707412" cy="804488"/>
              <a:chOff x="7495350" y="372975"/>
              <a:chExt cx="707400" cy="804475"/>
            </a:xfrm>
          </p:grpSpPr>
          <p:sp>
            <p:nvSpPr>
              <p:cNvPr id="366" name="Google Shape;366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36"/>
            <p:cNvGrpSpPr/>
            <p:nvPr/>
          </p:nvGrpSpPr>
          <p:grpSpPr>
            <a:xfrm>
              <a:off x="8334300" y="2053900"/>
              <a:ext cx="707400" cy="804475"/>
              <a:chOff x="7495350" y="372975"/>
              <a:chExt cx="707400" cy="804475"/>
            </a:xfrm>
          </p:grpSpPr>
          <p:sp>
            <p:nvSpPr>
              <p:cNvPr id="370" name="Google Shape;370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36"/>
            <p:cNvGrpSpPr/>
            <p:nvPr/>
          </p:nvGrpSpPr>
          <p:grpSpPr>
            <a:xfrm rot="-9872602">
              <a:off x="8296897" y="2895050"/>
              <a:ext cx="707376" cy="804448"/>
              <a:chOff x="7495350" y="372975"/>
              <a:chExt cx="707400" cy="804475"/>
            </a:xfrm>
          </p:grpSpPr>
          <p:sp>
            <p:nvSpPr>
              <p:cNvPr id="374" name="Google Shape;374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36"/>
            <p:cNvGrpSpPr/>
            <p:nvPr/>
          </p:nvGrpSpPr>
          <p:grpSpPr>
            <a:xfrm>
              <a:off x="7827150" y="4326100"/>
              <a:ext cx="707400" cy="804475"/>
              <a:chOff x="7495350" y="372975"/>
              <a:chExt cx="707400" cy="804475"/>
            </a:xfrm>
          </p:grpSpPr>
          <p:sp>
            <p:nvSpPr>
              <p:cNvPr id="378" name="Google Shape;378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36"/>
            <p:cNvGrpSpPr/>
            <p:nvPr/>
          </p:nvGrpSpPr>
          <p:grpSpPr>
            <a:xfrm>
              <a:off x="8296888" y="3727100"/>
              <a:ext cx="707400" cy="804475"/>
              <a:chOff x="7495350" y="372975"/>
              <a:chExt cx="707400" cy="804475"/>
            </a:xfrm>
          </p:grpSpPr>
          <p:sp>
            <p:nvSpPr>
              <p:cNvPr id="382" name="Google Shape;382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 rot="10800000">
            <a:off x="0" y="110788"/>
            <a:ext cx="1621394" cy="4921925"/>
            <a:chOff x="7626900" y="143525"/>
            <a:chExt cx="1621394" cy="4921925"/>
          </a:xfrm>
        </p:grpSpPr>
        <p:grpSp>
          <p:nvGrpSpPr>
            <p:cNvPr id="387" name="Google Shape;387;p36"/>
            <p:cNvGrpSpPr/>
            <p:nvPr/>
          </p:nvGrpSpPr>
          <p:grpSpPr>
            <a:xfrm>
              <a:off x="8202850" y="143525"/>
              <a:ext cx="707400" cy="804475"/>
              <a:chOff x="7495350" y="372975"/>
              <a:chExt cx="707400" cy="804475"/>
            </a:xfrm>
          </p:grpSpPr>
          <p:sp>
            <p:nvSpPr>
              <p:cNvPr id="388" name="Google Shape;388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36"/>
            <p:cNvGrpSpPr/>
            <p:nvPr/>
          </p:nvGrpSpPr>
          <p:grpSpPr>
            <a:xfrm>
              <a:off x="7626900" y="793400"/>
              <a:ext cx="707400" cy="804475"/>
              <a:chOff x="7495350" y="372975"/>
              <a:chExt cx="707400" cy="804475"/>
            </a:xfrm>
          </p:grpSpPr>
          <p:sp>
            <p:nvSpPr>
              <p:cNvPr id="392" name="Google Shape;392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36"/>
            <p:cNvGrpSpPr/>
            <p:nvPr/>
          </p:nvGrpSpPr>
          <p:grpSpPr>
            <a:xfrm rot="-3671849">
              <a:off x="8371694" y="1270689"/>
              <a:ext cx="707412" cy="804488"/>
              <a:chOff x="7495350" y="372975"/>
              <a:chExt cx="707400" cy="804475"/>
            </a:xfrm>
          </p:grpSpPr>
          <p:sp>
            <p:nvSpPr>
              <p:cNvPr id="396" name="Google Shape;396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36"/>
            <p:cNvGrpSpPr/>
            <p:nvPr/>
          </p:nvGrpSpPr>
          <p:grpSpPr>
            <a:xfrm>
              <a:off x="8334300" y="2053900"/>
              <a:ext cx="707400" cy="804475"/>
              <a:chOff x="7495350" y="372975"/>
              <a:chExt cx="707400" cy="804475"/>
            </a:xfrm>
          </p:grpSpPr>
          <p:sp>
            <p:nvSpPr>
              <p:cNvPr id="400" name="Google Shape;400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36"/>
            <p:cNvGrpSpPr/>
            <p:nvPr/>
          </p:nvGrpSpPr>
          <p:grpSpPr>
            <a:xfrm rot="-9872602">
              <a:off x="8296897" y="2895050"/>
              <a:ext cx="707376" cy="804448"/>
              <a:chOff x="7495350" y="372975"/>
              <a:chExt cx="707400" cy="804475"/>
            </a:xfrm>
          </p:grpSpPr>
          <p:sp>
            <p:nvSpPr>
              <p:cNvPr id="404" name="Google Shape;404;p36"/>
              <p:cNvSpPr/>
              <p:nvPr/>
            </p:nvSpPr>
            <p:spPr>
              <a:xfrm>
                <a:off x="7495350" y="4922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7849050" y="8141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6"/>
            <p:cNvGrpSpPr/>
            <p:nvPr/>
          </p:nvGrpSpPr>
          <p:grpSpPr>
            <a:xfrm>
              <a:off x="8202850" y="4666725"/>
              <a:ext cx="838850" cy="398725"/>
              <a:chOff x="7871050" y="713600"/>
              <a:chExt cx="838850" cy="398725"/>
            </a:xfrm>
          </p:grpSpPr>
          <p:sp>
            <p:nvSpPr>
              <p:cNvPr id="408" name="Google Shape;408;p36"/>
              <p:cNvSpPr/>
              <p:nvPr/>
            </p:nvSpPr>
            <p:spPr>
              <a:xfrm>
                <a:off x="7871050" y="71360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8356200" y="749025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36"/>
            <p:cNvGrpSpPr/>
            <p:nvPr/>
          </p:nvGrpSpPr>
          <p:grpSpPr>
            <a:xfrm>
              <a:off x="8712688" y="3727100"/>
              <a:ext cx="353700" cy="781975"/>
              <a:chOff x="7911150" y="372975"/>
              <a:chExt cx="353700" cy="781975"/>
            </a:xfrm>
          </p:grpSpPr>
          <p:sp>
            <p:nvSpPr>
              <p:cNvPr id="411" name="Google Shape;411;p36"/>
              <p:cNvSpPr/>
              <p:nvPr/>
            </p:nvSpPr>
            <p:spPr>
              <a:xfrm>
                <a:off x="7911150" y="791650"/>
                <a:ext cx="353700" cy="3633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>
                <a:off x="7973250" y="372975"/>
                <a:ext cx="229500" cy="225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3" name="Google Shape;413;p36"/>
          <p:cNvSpPr/>
          <p:nvPr/>
        </p:nvSpPr>
        <p:spPr>
          <a:xfrm rot="10800000">
            <a:off x="633844" y="1104438"/>
            <a:ext cx="353700" cy="363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Design: Communications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7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420" name="Google Shape;420;p37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75" y="1093650"/>
            <a:ext cx="67410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 rotWithShape="1">
          <a:blip r:embed="rId4">
            <a:alphaModFix/>
          </a:blip>
          <a:srcRect b="17563" l="8433" r="0" t="14149"/>
          <a:stretch/>
        </p:blipFill>
        <p:spPr>
          <a:xfrm>
            <a:off x="8324324" y="2572750"/>
            <a:ext cx="707400" cy="5275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6" name="Google Shape;426;p37"/>
          <p:cNvGraphicFramePr/>
          <p:nvPr/>
        </p:nvGraphicFramePr>
        <p:xfrm>
          <a:off x="1277850" y="819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{7EA3A89E-125A-41B8-B2F6-F3F094437062}</a:tableStyleId>
              </a:tblPr>
              <a:tblGrid>
                <a:gridCol w="2316675"/>
                <a:gridCol w="2316675"/>
                <a:gridCol w="2316675"/>
              </a:tblGrid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Part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Quantity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Price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4’’ PVC PIPE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4’’ PVC Pipe Caps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$6.00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Arduino UNO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$22.00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Actuator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$70.00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Sound sensor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$7.00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Piezo Buzzer (6-16V)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$4.00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O-Rings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$18.00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Solenoid Valve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$17.00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¼-inch Tubing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 feet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$17.00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575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$171.00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7" name="Google Shape;427;p37"/>
          <p:cNvSpPr txBox="1"/>
          <p:nvPr>
            <p:ph type="title"/>
          </p:nvPr>
        </p:nvSpPr>
        <p:spPr>
          <a:xfrm>
            <a:off x="594825" y="1877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Parts List and Cost Analysis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 rotWithShape="1">
          <a:blip r:embed="rId5">
            <a:alphaModFix/>
          </a:blip>
          <a:srcRect b="21146" l="4361" r="0" t="20016"/>
          <a:stretch/>
        </p:blipFill>
        <p:spPr>
          <a:xfrm>
            <a:off x="172500" y="1900413"/>
            <a:ext cx="1002831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2" y="2818638"/>
            <a:ext cx="1099382" cy="10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0396" y="1169450"/>
            <a:ext cx="674100" cy="11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50" y="4049616"/>
            <a:ext cx="971316" cy="5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8022725" y="3560592"/>
            <a:ext cx="1319288" cy="7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8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438" name="Google Shape;438;p38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8451046" y="4749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550" y="1202700"/>
            <a:ext cx="3747199" cy="25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8"/>
          <p:cNvSpPr txBox="1"/>
          <p:nvPr/>
        </p:nvSpPr>
        <p:spPr>
          <a:xfrm>
            <a:off x="298575" y="1530800"/>
            <a:ext cx="4890900" cy="25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Print out model components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Buy appropriate sound sensor and buzzer for system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Test water flow system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Assemble prototype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Underwater and performance tests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Final Prototype and analysis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4" name="Google Shape;444;p38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9"/>
          <p:cNvGrpSpPr/>
          <p:nvPr/>
        </p:nvGrpSpPr>
        <p:grpSpPr>
          <a:xfrm>
            <a:off x="8313750" y="131600"/>
            <a:ext cx="707400" cy="804475"/>
            <a:chOff x="7495350" y="372975"/>
            <a:chExt cx="707400" cy="804475"/>
          </a:xfrm>
        </p:grpSpPr>
        <p:sp>
          <p:nvSpPr>
            <p:cNvPr id="450" name="Google Shape;450;p39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595296" y="4749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4" name="Google Shape;454;p39"/>
          <p:cNvGraphicFramePr/>
          <p:nvPr/>
        </p:nvGraphicFramePr>
        <p:xfrm>
          <a:off x="626138" y="9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{5CC3BD08-5B65-4FF3-B9A2-6C95DDB8168F}</a:tableStyleId>
              </a:tblPr>
              <a:tblGrid>
                <a:gridCol w="1210350"/>
                <a:gridCol w="469475"/>
                <a:gridCol w="522450"/>
                <a:gridCol w="498675"/>
                <a:gridCol w="553200"/>
                <a:gridCol w="553650"/>
                <a:gridCol w="533550"/>
                <a:gridCol w="558100"/>
                <a:gridCol w="540400"/>
                <a:gridCol w="502800"/>
                <a:gridCol w="617675"/>
                <a:gridCol w="555825"/>
                <a:gridCol w="538425"/>
              </a:tblGrid>
              <a:tr h="54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Task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</a:t>
                      </a: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8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9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10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11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Week 12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Print out solid models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Purchase tools and parts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water flow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Assemble the model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entire system under water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Submarine redesign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Final analysis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455" name="Google Shape;455;p39"/>
          <p:cNvSpPr txBox="1"/>
          <p:nvPr>
            <p:ph type="title"/>
          </p:nvPr>
        </p:nvSpPr>
        <p:spPr>
          <a:xfrm>
            <a:off x="594825" y="1877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Gantt Chart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>
            <p:ph type="title"/>
          </p:nvPr>
        </p:nvSpPr>
        <p:spPr>
          <a:xfrm>
            <a:off x="796650" y="1319113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6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40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462" name="Google Shape;462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40"/>
          <p:cNvGrpSpPr/>
          <p:nvPr/>
        </p:nvGrpSpPr>
        <p:grpSpPr>
          <a:xfrm>
            <a:off x="7626900" y="793400"/>
            <a:ext cx="707400" cy="804475"/>
            <a:chOff x="7495350" y="372975"/>
            <a:chExt cx="707400" cy="804475"/>
          </a:xfrm>
        </p:grpSpPr>
        <p:sp>
          <p:nvSpPr>
            <p:cNvPr id="466" name="Google Shape;466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0"/>
          <p:cNvGrpSpPr/>
          <p:nvPr/>
        </p:nvGrpSpPr>
        <p:grpSpPr>
          <a:xfrm rot="-3671849">
            <a:off x="8371694" y="1270689"/>
            <a:ext cx="707412" cy="804488"/>
            <a:chOff x="7495350" y="372975"/>
            <a:chExt cx="707400" cy="804475"/>
          </a:xfrm>
        </p:grpSpPr>
        <p:sp>
          <p:nvSpPr>
            <p:cNvPr id="470" name="Google Shape;470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0"/>
          <p:cNvGrpSpPr/>
          <p:nvPr/>
        </p:nvGrpSpPr>
        <p:grpSpPr>
          <a:xfrm>
            <a:off x="8334300" y="2053900"/>
            <a:ext cx="707400" cy="804475"/>
            <a:chOff x="7495350" y="372975"/>
            <a:chExt cx="707400" cy="804475"/>
          </a:xfrm>
        </p:grpSpPr>
        <p:sp>
          <p:nvSpPr>
            <p:cNvPr id="474" name="Google Shape;474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40"/>
          <p:cNvGrpSpPr/>
          <p:nvPr/>
        </p:nvGrpSpPr>
        <p:grpSpPr>
          <a:xfrm rot="-9872602">
            <a:off x="8296897" y="2895050"/>
            <a:ext cx="707376" cy="804448"/>
            <a:chOff x="7495350" y="372975"/>
            <a:chExt cx="707400" cy="804475"/>
          </a:xfrm>
        </p:grpSpPr>
        <p:sp>
          <p:nvSpPr>
            <p:cNvPr id="478" name="Google Shape;478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40"/>
          <p:cNvGrpSpPr/>
          <p:nvPr/>
        </p:nvGrpSpPr>
        <p:grpSpPr>
          <a:xfrm>
            <a:off x="7827150" y="4326100"/>
            <a:ext cx="707400" cy="804475"/>
            <a:chOff x="7495350" y="372975"/>
            <a:chExt cx="707400" cy="804475"/>
          </a:xfrm>
        </p:grpSpPr>
        <p:sp>
          <p:nvSpPr>
            <p:cNvPr id="482" name="Google Shape;482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8296888" y="3727100"/>
            <a:ext cx="707400" cy="804475"/>
            <a:chOff x="7495350" y="372975"/>
            <a:chExt cx="707400" cy="804475"/>
          </a:xfrm>
        </p:grpSpPr>
        <p:sp>
          <p:nvSpPr>
            <p:cNvPr id="486" name="Google Shape;486;p4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nimated-submarine-image-0006.gif" id="489" name="Google Shape;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485" y="2641353"/>
            <a:ext cx="2803028" cy="20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94" name="Google Shape;94;p15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/>
        </p:nvSpPr>
        <p:spPr>
          <a:xfrm>
            <a:off x="594825" y="1509700"/>
            <a:ext cx="48228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Autonomous Underwater Vehicles (AUV)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Useful for industry</a:t>
            </a:r>
            <a:endParaRPr sz="1600"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Surveying infrastructure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Ocean mapping</a:t>
            </a:r>
            <a:endParaRPr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Undersea mining</a:t>
            </a:r>
            <a:endParaRPr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Deep sea drilling</a:t>
            </a:r>
            <a:endParaRPr>
              <a:solidFill>
                <a:srgbClr val="FFFFFF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Ship inspection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FFFFFF"/>
                </a:solidFill>
              </a:rPr>
              <a:t>US Navy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Unmanned Underwater Vehicles (UUV) </a:t>
            </a:r>
            <a:endParaRPr sz="18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Recreational or Professional Use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</a:rPr>
              <a:t>Expensive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34614"/>
          <a:stretch/>
        </p:blipFill>
        <p:spPr>
          <a:xfrm>
            <a:off x="6077713" y="1322475"/>
            <a:ext cx="1752449" cy="16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425" y="3234119"/>
            <a:ext cx="2279025" cy="15986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Submarine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Drones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07" name="Google Shape;107;p16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6"/>
          <p:cNvSpPr txBox="1"/>
          <p:nvPr/>
        </p:nvSpPr>
        <p:spPr>
          <a:xfrm>
            <a:off x="594825" y="1516275"/>
            <a:ext cx="48579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Aquabotix HydroView Sport RC Underwater Vehicle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$5800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150 ft depth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75 ft tethered cable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2-3 hour battery life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4.6 km/hr full forward speed, 1.8 km/hr full reverse speed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2 lb payload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875" y="1801375"/>
            <a:ext cx="2920400" cy="29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Drones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594825" y="1428400"/>
            <a:ext cx="48519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HydroView Pro 7M mini ROV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$16,900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250 ft depth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250 ft tethered cable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3 hour battery life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4.6 km/hr full forward speed,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2.3 km/hr reverse speed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500" y="1422125"/>
            <a:ext cx="2995900" cy="299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21" name="Google Shape;121;p17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Drones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594825" y="1654300"/>
            <a:ext cx="48519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Endura 100 Mini ROV Underwater Vehicle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$29,000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328 ft depth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Up to 328 ft tethered cable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4 hour battery life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5.6 km/hr forward speed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4 lb payload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14659" l="-666" r="8091" t="22423"/>
          <a:stretch/>
        </p:blipFill>
        <p:spPr>
          <a:xfrm>
            <a:off x="4899641" y="1774201"/>
            <a:ext cx="3646478" cy="247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8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33" name="Google Shape;133;p18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Drones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19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43" name="Google Shape;143;p19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146" name="Google Shape;146;p19"/>
          <p:cNvSpPr txBox="1"/>
          <p:nvPr/>
        </p:nvSpPr>
        <p:spPr>
          <a:xfrm>
            <a:off x="453300" y="1257125"/>
            <a:ext cx="44736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Unmanned Underwater Vehicle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Remote Controlled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rgbClr val="FFFFFF"/>
                </a:solidFill>
              </a:rPr>
              <a:t>Wireless/Untethered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Cost Effective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Optimize performance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Minimize Cost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Unique Operating Envelope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Distinctive Communication System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850" y="1811700"/>
            <a:ext cx="4154925" cy="23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67296" y="47499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55" name="Google Shape;155;p20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58" name="Google Shape;158;p20"/>
          <p:cNvGraphicFramePr/>
          <p:nvPr/>
        </p:nvGraphicFramePr>
        <p:xfrm>
          <a:off x="1816625" y="102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{5CC3BD08-5B65-4FF3-B9A2-6C95DDB8168F}</a:tableStyleId>
              </a:tblPr>
              <a:tblGrid>
                <a:gridCol w="2755375"/>
                <a:gridCol w="2755375"/>
              </a:tblGrid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Topics of Discussion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Specifications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Maximum depth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 m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Maximum range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 m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Speed of submarine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10 m/s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Payload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 1 kg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Size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 100 mm x 250 mm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Cost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$500 budget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p20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Specifications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594825" y="1662075"/>
            <a:ext cx="50922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Cylindrical shape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Ballasts located  on both ends of body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</a:rPr>
              <a:t>Dead weight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</a:rPr>
              <a:t>Design density must be below 1029 kg/m</a:t>
            </a:r>
            <a:r>
              <a:rPr baseline="30000" lang="en" sz="1800">
                <a:solidFill>
                  <a:srgbClr val="FFFFFF"/>
                </a:solidFill>
              </a:rPr>
              <a:t>3</a:t>
            </a:r>
            <a:r>
              <a:rPr lang="en" sz="1800">
                <a:solidFill>
                  <a:srgbClr val="FFFFFF"/>
                </a:solidFill>
              </a:rPr>
              <a:t> to float (density of seawater)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21"/>
          <p:cNvGrpSpPr/>
          <p:nvPr/>
        </p:nvGrpSpPr>
        <p:grpSpPr>
          <a:xfrm>
            <a:off x="8202850" y="143525"/>
            <a:ext cx="707400" cy="804475"/>
            <a:chOff x="7495350" y="372975"/>
            <a:chExt cx="707400" cy="804475"/>
          </a:xfrm>
        </p:grpSpPr>
        <p:sp>
          <p:nvSpPr>
            <p:cNvPr id="167" name="Google Shape;167;p21"/>
            <p:cNvSpPr/>
            <p:nvPr/>
          </p:nvSpPr>
          <p:spPr>
            <a:xfrm>
              <a:off x="7495350" y="4922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7849050" y="814150"/>
              <a:ext cx="353700" cy="363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73250" y="372975"/>
              <a:ext cx="229500" cy="225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53" y="1662075"/>
            <a:ext cx="3025810" cy="2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453288" y="357313"/>
            <a:ext cx="77172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Design: Body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